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85174"/>
  </p:normalViewPr>
  <p:slideViewPr>
    <p:cSldViewPr snapToGrid="0" snapToObjects="1">
      <p:cViewPr varScale="1">
        <p:scale>
          <a:sx n="92" d="100"/>
          <a:sy n="92" d="100"/>
        </p:scale>
        <p:origin x="67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87878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Jay Huang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  <a:latin typeface="Abadi"/>
              </a:rPr>
              <a:t>Built classification models by applying packages from </a:t>
            </a:r>
            <a:r>
              <a:rPr lang="en-US" altLang="zh-CN" sz="1800" dirty="0" err="1">
                <a:solidFill>
                  <a:srgbClr val="FF0000"/>
                </a:solidFill>
                <a:latin typeface="Abadi"/>
              </a:rPr>
              <a:t>Sklearn</a:t>
            </a:r>
            <a:r>
              <a:rPr lang="en-US" altLang="zh-CN" sz="1800" dirty="0">
                <a:solidFill>
                  <a:srgbClr val="FF0000"/>
                </a:solidFill>
                <a:latin typeface="Abadi"/>
              </a:rPr>
              <a:t> and tune model using </a:t>
            </a:r>
            <a:r>
              <a:rPr lang="en-US" altLang="zh-CN" sz="1800" dirty="0" err="1">
                <a:solidFill>
                  <a:srgbClr val="FF0000"/>
                </a:solidFill>
                <a:latin typeface="Abadi"/>
              </a:rPr>
              <a:t>GridSearchCV</a:t>
            </a:r>
            <a:r>
              <a:rPr lang="en-US" altLang="zh-CN" sz="1800" dirty="0">
                <a:solidFill>
                  <a:srgbClr val="FF0000"/>
                </a:solidFill>
                <a:latin typeface="Abadi"/>
              </a:rPr>
              <a:t>. Using AUC-ROC curve, confusion matrix, and F1 score to </a:t>
            </a:r>
            <a:r>
              <a:rPr lang="en-US" altLang="zh-CN" sz="1800" dirty="0" err="1">
                <a:solidFill>
                  <a:srgbClr val="FF0000"/>
                </a:solidFill>
                <a:latin typeface="Abadi"/>
              </a:rPr>
              <a:t>evaluats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9BCF8-6F63-F18D-1790-B63D0F65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12" y="3875513"/>
            <a:ext cx="4228557" cy="148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DF79C-AA45-72A0-F4EF-9535D5F5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11" y="5304636"/>
            <a:ext cx="3505504" cy="84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DF1C5-DC4F-B27D-4A29-0FE704879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571" y="3875513"/>
            <a:ext cx="5059831" cy="20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V.S. Pay load mass(</a:t>
            </a:r>
            <a:r>
              <a:rPr lang="en-US" sz="1800" dirty="0">
                <a:solidFill>
                  <a:srgbClr val="FF0000"/>
                </a:solidFill>
                <a:latin typeface="Abadi"/>
              </a:rPr>
              <a:t>Scatter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to find out the outcome of the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(</a:t>
            </a:r>
            <a:r>
              <a:rPr lang="en-US" sz="1800" dirty="0">
                <a:solidFill>
                  <a:srgbClr val="FF0000"/>
                </a:solidFill>
                <a:latin typeface="Abadi"/>
              </a:rPr>
              <a:t>Bar</a:t>
            </a:r>
            <a:r>
              <a:rPr lang="zh-CN" altLang="en-US" sz="1800" dirty="0">
                <a:solidFill>
                  <a:srgbClr val="FF0000"/>
                </a:solidFill>
                <a:latin typeface="Abadi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Abadi"/>
              </a:rPr>
              <a:t>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to see which orbit perform better.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V.S. success rate(</a:t>
            </a:r>
            <a:r>
              <a:rPr lang="en-US" sz="1800" dirty="0">
                <a:solidFill>
                  <a:srgbClr val="FF0000"/>
                </a:solidFill>
                <a:latin typeface="Abadi"/>
              </a:rPr>
              <a:t>line 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to find out how our tech perform when time goes by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unique launch sites in the space mission: </a:t>
            </a: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%</a:t>
            </a:r>
            <a:r>
              <a:rPr lang="en-US" sz="1600" dirty="0" err="1">
                <a:solidFill>
                  <a:srgbClr val="FF0000"/>
                </a:solidFill>
                <a:latin typeface="Abadi" panose="020B0604020104020204" pitchFamily="34" charset="0"/>
              </a:rPr>
              <a:t>sql</a:t>
            </a: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 Select DISTINCT LAUNCH_SITE FROM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5 records where launch sites begin with string ‘CCA’: SELECT * FROM </a:t>
            </a:r>
            <a:r>
              <a:rPr lang="en-US" altLang="zh-CN" sz="1600" dirty="0">
                <a:solidFill>
                  <a:srgbClr val="FF0000"/>
                </a:solidFill>
                <a:latin typeface="Abadi" panose="020B0604020104020204" pitchFamily="34" charset="0"/>
              </a:rPr>
              <a:t>SPACEXTBL WHERE LAUNCH_SITE LIKE ‘CCA%’ LIMIT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Total payload mass: </a:t>
            </a: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SELECT SUM(PAYLOAD_MASS_KG_) FROM SPACEXTBL WHERE CUSTOMER = ‘NASA (CRS)’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Find certain payload mass based on different booster </a:t>
            </a:r>
            <a:r>
              <a:rPr lang="en-US" sz="1600" dirty="0" err="1">
                <a:solidFill>
                  <a:srgbClr val="FF0000"/>
                </a:solidFill>
                <a:latin typeface="Abadi" panose="020B0604020104020204" pitchFamily="34" charset="0"/>
              </a:rPr>
              <a:t>bersion</a:t>
            </a:r>
            <a:endParaRPr lang="en-US" sz="16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Ground pad where first landing were successfully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Name of booster when payload mass was between a certain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Number of total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Outcomes between certain date range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circle and add child to certain location to mark where it is; using marker to mark the size of the icon and color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show the whole map of USA; using circle to mark the radius and color as well as creating child.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coordinate for a mouse over a point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the distance between to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by splitting the data into training and testing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models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packages to train each training set and then find out their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metrics like confusion matrix, F1 score and AUC-ROC curve we can directly see how the model perform on the data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Besides decision tree, the other three models (logistic regression, SVM, KNN) have the same accuracy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101391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x-axis is flight number and y-axis is launch site. We can see that CCAFS SLC 40 site ahs the most flight number and VAFB  SLC 4E has the least number of flights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05302-BACB-AE5C-D7D6-0FC1275A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2373627"/>
            <a:ext cx="8755148" cy="17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116706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payload are less than 8000, and still, </a:t>
            </a:r>
            <a:r>
              <a:rPr lang="en-CA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most of the flights.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F88E7-4042-F3D6-1D43-3C04651E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8" y="2434504"/>
            <a:ext cx="10425063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B2A9-3034-E95C-4551-4ED732B0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0" y="1842845"/>
            <a:ext cx="4755292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DA13A-618E-7BCD-B4EB-DD770F88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19" y="2885795"/>
            <a:ext cx="10501270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B15D9-54D1-BC1F-ECBF-8815F42AB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7" y="2877250"/>
            <a:ext cx="10585097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1A3C1-46F8-A6EE-CC18-3058117A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14813"/>
            <a:ext cx="5290737" cy="33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CD176-3AE5-5545-5F0B-A3A7BA4F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08668"/>
            <a:ext cx="4408818" cy="30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832B4-0FC6-C006-106E-F90591AA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68" y="2314468"/>
            <a:ext cx="8535140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413CF-1836-FC29-269B-E9FC6475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7" y="2238262"/>
            <a:ext cx="7406575" cy="20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73C41-B547-F3BE-E639-B58DB8F4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53" y="2207778"/>
            <a:ext cx="7710606" cy="20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A2C88-53C7-E488-9E16-3B14411B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1" y="2238262"/>
            <a:ext cx="7317209" cy="18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B09D2-128B-4A6C-06D5-2F545B25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01091"/>
            <a:ext cx="832176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51789"/>
            <a:ext cx="10580294" cy="46386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different classification models such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Logsitic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Regression, Support Vector Machine, Decision Tree, and K nearest neighbor.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Gainning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accuracy of 83.33%, 83.33%, 77.8%, 83.33% respectively.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31CD-730B-D311-358C-ED213968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4" y="2261123"/>
            <a:ext cx="7894810" cy="14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35AAB-ACE7-4A1C-2E9F-B4360489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36779"/>
            <a:ext cx="719390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03715-9379-6F55-4E17-64774C0D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08" y="2757307"/>
            <a:ext cx="7103472" cy="26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7841E-30BC-A093-66D1-A648D147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48" y="2613687"/>
            <a:ext cx="5921253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Houston NASA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10F35-7518-1BD7-1FC1-6E412EB0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96785"/>
            <a:ext cx="9819044" cy="55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Calculation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9BC9-5F12-D4E2-31D1-655C7477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4976"/>
            <a:ext cx="9745589" cy="55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Southern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4AF8-5491-A775-1A28-96DD304F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330036"/>
            <a:ext cx="9465665" cy="53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Sites V.S. payload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2AC8D-EFE3-F61C-850F-E14010A3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142968"/>
            <a:ext cx="10269170" cy="51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V.S.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C2973-97F1-82B7-510D-0FA9758C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0887"/>
            <a:ext cx="11371558" cy="39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that has the most flights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44B0C-9803-D807-0C4C-420963FE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249078"/>
            <a:ext cx="10321899" cy="5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DE740-EB0C-D11D-6DD3-F50C2314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1" y="1516214"/>
            <a:ext cx="10577477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EC6BE-164E-6028-1310-8D3CA809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7618"/>
            <a:ext cx="3535982" cy="3269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B28B8-3283-E591-54FF-635E79181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994" y="1287618"/>
            <a:ext cx="3342956" cy="3269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EAD72-CAE3-BA10-AA8A-C037899B2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950" y="1287618"/>
            <a:ext cx="3611073" cy="32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62290" y="1303972"/>
            <a:ext cx="10104817" cy="536527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rgbClr val="FF0000"/>
                </a:solidFill>
                <a:latin typeface="Abadi"/>
              </a:rPr>
              <a:t>Data were collected by using </a:t>
            </a:r>
            <a:r>
              <a:rPr lang="en-US" sz="7600" b="1" dirty="0" err="1">
                <a:solidFill>
                  <a:srgbClr val="FF0000"/>
                </a:solidFill>
                <a:latin typeface="Abadi"/>
              </a:rPr>
              <a:t>wget</a:t>
            </a:r>
            <a:r>
              <a:rPr lang="en-US" sz="7600" b="1" dirty="0">
                <a:solidFill>
                  <a:srgbClr val="FF0000"/>
                </a:solidFill>
                <a:latin typeface="Abadi"/>
              </a:rPr>
              <a:t> with URL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FF0000"/>
                </a:solidFill>
                <a:latin typeface="Abadi"/>
              </a:rPr>
              <a:t>Data were processed by removing null value, using standard scaler to normalize them, as well as encode categorical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8400" dirty="0">
                <a:solidFill>
                  <a:srgbClr val="FF0000"/>
                </a:solidFill>
                <a:latin typeface="Abadi"/>
              </a:rPr>
              <a:t>Built classification models by applying packages from </a:t>
            </a:r>
            <a:r>
              <a:rPr lang="en-US" altLang="zh-CN" sz="8400" dirty="0" err="1">
                <a:solidFill>
                  <a:srgbClr val="FF0000"/>
                </a:solidFill>
                <a:latin typeface="Abadi"/>
              </a:rPr>
              <a:t>Sklearn</a:t>
            </a:r>
            <a:r>
              <a:rPr lang="en-US" altLang="zh-CN" sz="8400" dirty="0">
                <a:solidFill>
                  <a:srgbClr val="FF0000"/>
                </a:solidFill>
                <a:latin typeface="Abadi"/>
              </a:rPr>
              <a:t> and tune model using </a:t>
            </a:r>
            <a:r>
              <a:rPr lang="en-US" altLang="zh-CN" sz="8400" dirty="0" err="1">
                <a:solidFill>
                  <a:srgbClr val="FF0000"/>
                </a:solidFill>
                <a:latin typeface="Abadi"/>
              </a:rPr>
              <a:t>GridSearchCV</a:t>
            </a:r>
            <a:r>
              <a:rPr lang="en-US" altLang="zh-CN" sz="8400" dirty="0">
                <a:solidFill>
                  <a:srgbClr val="FF0000"/>
                </a:solidFill>
                <a:latin typeface="Abadi"/>
              </a:rPr>
              <a:t>. Using AUC-ROC curve, confusion matrix, and F1 score to </a:t>
            </a:r>
            <a:r>
              <a:rPr lang="en-US" altLang="zh-CN" sz="8400" dirty="0" err="1">
                <a:solidFill>
                  <a:srgbClr val="FF0000"/>
                </a:solidFill>
                <a:latin typeface="Abadi"/>
              </a:rPr>
              <a:t>evaluats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5FB9C-79DB-1EBF-A675-43ECF619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75421"/>
            <a:ext cx="4367772" cy="421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8A1E9-2E32-EDD3-ACD7-62C3213DE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577" y="2720225"/>
            <a:ext cx="2423370" cy="1501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6CF02-028C-5644-87DD-76C9300E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221495"/>
            <a:ext cx="3124471" cy="28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A9649-C792-F437-0DFD-567D68CD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482" y="4932738"/>
            <a:ext cx="522015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FA5AD-9C15-A0D3-E28A-B9CBEEA4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741" y="2122763"/>
            <a:ext cx="6438550" cy="1669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7CC75-2976-4E27-C15B-0FB13C33D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66" y="3791825"/>
            <a:ext cx="6289853" cy="23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546833" y="1792288"/>
            <a:ext cx="6824429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1C7DDB"/>
                </a:solidFill>
                <a:latin typeface="Abadi"/>
              </a:rPr>
              <a:t>data = </a:t>
            </a:r>
            <a:r>
              <a:rPr lang="en-US" sz="2000" dirty="0" err="1">
                <a:solidFill>
                  <a:srgbClr val="1C7DDB"/>
                </a:solidFill>
                <a:latin typeface="Abadi"/>
              </a:rPr>
              <a:t>pd.read_csv</a:t>
            </a:r>
            <a:r>
              <a:rPr lang="en-US" sz="2000" dirty="0">
                <a:solidFill>
                  <a:srgbClr val="1C7DDB"/>
                </a:solidFill>
                <a:latin typeface="Abadi"/>
              </a:rPr>
              <a:t>("https://cf-courses-data.s3.us.cloud-object-storage.appdomain.cloud/IBM-DS0321EN-SkillsNetwork/datasets/dataset_part_2.csv")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1C7DDB"/>
                </a:solidFill>
                <a:latin typeface="Abadi"/>
              </a:rPr>
              <a:t>spacex_csv_file</a:t>
            </a:r>
            <a:r>
              <a:rPr lang="en-US" sz="2000" dirty="0">
                <a:solidFill>
                  <a:srgbClr val="1C7DDB"/>
                </a:solidFill>
                <a:latin typeface="Abadi"/>
              </a:rPr>
              <a:t> = </a:t>
            </a:r>
            <a:r>
              <a:rPr lang="en-US" sz="2000" dirty="0" err="1">
                <a:solidFill>
                  <a:srgbClr val="1C7DDB"/>
                </a:solidFill>
                <a:latin typeface="Abadi"/>
              </a:rPr>
              <a:t>wget.download</a:t>
            </a:r>
            <a:r>
              <a:rPr lang="en-US" sz="2000" dirty="0">
                <a:solidFill>
                  <a:srgbClr val="1C7DDB"/>
                </a:solidFill>
                <a:latin typeface="Abadi"/>
              </a:rPr>
              <a:t>('https://cf-courses-data.s3.us.cloud-object-storage.appdomain.cloud/IBM-DS0321EN-SkillsNetwork/datasets/spacex_launch_geo.csv')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1742</Words>
  <Application>Microsoft Office PowerPoint</Application>
  <PresentationFormat>Widescreen</PresentationFormat>
  <Paragraphs>252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Shunyi Huang</cp:lastModifiedBy>
  <cp:revision>311</cp:revision>
  <dcterms:created xsi:type="dcterms:W3CDTF">2021-04-29T18:58:34Z</dcterms:created>
  <dcterms:modified xsi:type="dcterms:W3CDTF">2022-08-11T04:27:03Z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